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1" panose="020B0604020202020204" charset="0"/>
      <p:regular r:id="rId17"/>
    </p:embeddedFont>
    <p:embeddedFont>
      <p:font typeface="Canva Sans" panose="020B0604020202020204" charset="0"/>
      <p:regular r:id="rId18"/>
    </p:embeddedFont>
    <p:embeddedFont>
      <p:font typeface="Open Sans 1 Bold" panose="020B0604020202020204" charset="0"/>
      <p:regular r:id="rId19"/>
    </p:embeddedFont>
    <p:embeddedFont>
      <p:font typeface="Inter" panose="020B0604020202020204" charset="0"/>
      <p:regular r:id="rId20"/>
    </p:embeddedFont>
    <p:embeddedFont>
      <p:font typeface="Inter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6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2347249" y="5427750"/>
            <a:ext cx="6492240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0" y="1028700"/>
            <a:ext cx="18288000" cy="9258300"/>
          </a:xfrm>
          <a:custGeom>
            <a:avLst/>
            <a:gdLst/>
            <a:ahLst/>
            <a:cxnLst/>
            <a:rect l="l" t="t" r="r" b="b"/>
            <a:pathLst>
              <a:path w="18288000" h="9258300">
                <a:moveTo>
                  <a:pt x="0" y="0"/>
                </a:moveTo>
                <a:lnTo>
                  <a:pt x="18288000" y="0"/>
                </a:lnTo>
                <a:lnTo>
                  <a:pt x="182880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5516" r="-130" b="-22824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347249" y="1711868"/>
            <a:ext cx="6597458" cy="310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34"/>
              </a:lnSpc>
            </a:pPr>
            <a:r>
              <a:rPr lang="en-US" sz="10932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Mi portfolio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Sobre mí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086919" y="9614430"/>
            <a:ext cx="809760" cy="19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37343" y="5989725"/>
            <a:ext cx="7017270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Hola, soy Inma González, traductora de inglés, francés y portugués al español. Te invito a explorar mi trabajo y descubrir cómo puedo ayudarte a conectar con tu público.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848643" y="2722947"/>
            <a:ext cx="4296173" cy="5912499"/>
            <a:chOff x="0" y="0"/>
            <a:chExt cx="5728231" cy="788333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8211" r="8211"/>
            <a:stretch>
              <a:fillRect/>
            </a:stretch>
          </p:blipFill>
          <p:spPr>
            <a:xfrm>
              <a:off x="0" y="0"/>
              <a:ext cx="5728231" cy="7883332"/>
            </a:xfrm>
            <a:prstGeom prst="rect">
              <a:avLst/>
            </a:prstGeom>
          </p:spPr>
        </p:pic>
      </p:grpSp>
      <p:sp>
        <p:nvSpPr>
          <p:cNvPr id="13" name="AutoShape 13"/>
          <p:cNvSpPr/>
          <p:nvPr/>
        </p:nvSpPr>
        <p:spPr>
          <a:xfrm>
            <a:off x="10773095" y="3575442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10582676" y="6485293"/>
            <a:ext cx="380838" cy="380838"/>
          </a:xfrm>
          <a:custGeom>
            <a:avLst/>
            <a:gdLst/>
            <a:ahLst/>
            <a:cxnLst/>
            <a:rect l="l" t="t" r="r" b="b"/>
            <a:pathLst>
              <a:path w="380838" h="380838">
                <a:moveTo>
                  <a:pt x="0" y="0"/>
                </a:moveTo>
                <a:lnTo>
                  <a:pt x="380838" y="0"/>
                </a:lnTo>
                <a:lnTo>
                  <a:pt x="380838" y="380838"/>
                </a:lnTo>
                <a:lnTo>
                  <a:pt x="0" y="380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630220" y="7078394"/>
            <a:ext cx="355262" cy="355262"/>
          </a:xfrm>
          <a:custGeom>
            <a:avLst/>
            <a:gdLst/>
            <a:ahLst/>
            <a:cxnLst/>
            <a:rect l="l" t="t" r="r" b="b"/>
            <a:pathLst>
              <a:path w="355262" h="355262">
                <a:moveTo>
                  <a:pt x="0" y="0"/>
                </a:moveTo>
                <a:lnTo>
                  <a:pt x="355263" y="0"/>
                </a:lnTo>
                <a:lnTo>
                  <a:pt x="355263" y="355263"/>
                </a:lnTo>
                <a:lnTo>
                  <a:pt x="0" y="355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637335" y="7604474"/>
            <a:ext cx="368522" cy="368522"/>
          </a:xfrm>
          <a:custGeom>
            <a:avLst/>
            <a:gdLst/>
            <a:ahLst/>
            <a:cxnLst/>
            <a:rect l="l" t="t" r="r" b="b"/>
            <a:pathLst>
              <a:path w="368522" h="368522">
                <a:moveTo>
                  <a:pt x="0" y="0"/>
                </a:moveTo>
                <a:lnTo>
                  <a:pt x="368523" y="0"/>
                </a:lnTo>
                <a:lnTo>
                  <a:pt x="368523" y="368522"/>
                </a:lnTo>
                <a:lnTo>
                  <a:pt x="0" y="368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630220" y="8206959"/>
            <a:ext cx="375637" cy="375637"/>
          </a:xfrm>
          <a:custGeom>
            <a:avLst/>
            <a:gdLst/>
            <a:ahLst/>
            <a:cxnLst/>
            <a:rect l="l" t="t" r="r" b="b"/>
            <a:pathLst>
              <a:path w="375637" h="375637">
                <a:moveTo>
                  <a:pt x="0" y="0"/>
                </a:moveTo>
                <a:lnTo>
                  <a:pt x="375638" y="0"/>
                </a:lnTo>
                <a:lnTo>
                  <a:pt x="375638" y="375637"/>
                </a:lnTo>
                <a:lnTo>
                  <a:pt x="0" y="3756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í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10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773095" y="2556344"/>
            <a:ext cx="5516895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 b="1">
                <a:solidFill>
                  <a:srgbClr val="F2FF5B"/>
                </a:solidFill>
                <a:latin typeface="Inter Bold"/>
                <a:ea typeface="Inter Bold"/>
                <a:cs typeface="Inter Bold"/>
                <a:sym typeface="Inter Bold"/>
              </a:rPr>
              <a:t>Contacto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179653" y="6457270"/>
            <a:ext cx="2247514" cy="38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+34 659084954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182965" y="7044398"/>
            <a:ext cx="4262578" cy="38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 construcción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82965" y="7583737"/>
            <a:ext cx="3732330" cy="38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XXX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182965" y="8193337"/>
            <a:ext cx="4262578" cy="38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 dirty="0" err="1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España</a:t>
            </a:r>
            <a:endParaRPr lang="en-US" sz="2299" dirty="0">
              <a:solidFill>
                <a:srgbClr val="E4F32A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274340" y="3689742"/>
            <a:ext cx="6812579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Si tienes un proyecto que deseas traducir, me encantará comentarlo para determinar qué es exactamente lo que necesitas. Ponte en contacto conmigo, sin compromiso, y veremos cómo puedo ofrecerte un servicio de traducción y revisión lingüística adaptado a tus objetivos.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67069" y="1846642"/>
            <a:ext cx="6992231" cy="6848432"/>
            <a:chOff x="0" y="0"/>
            <a:chExt cx="9322975" cy="913124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15988" r="15988"/>
            <a:stretch>
              <a:fillRect/>
            </a:stretch>
          </p:blipFill>
          <p:spPr>
            <a:xfrm>
              <a:off x="0" y="0"/>
              <a:ext cx="9322975" cy="9131243"/>
            </a:xfrm>
            <a:prstGeom prst="rect">
              <a:avLst/>
            </a:prstGeom>
          </p:spPr>
        </p:pic>
      </p:grpSp>
      <p:sp>
        <p:nvSpPr>
          <p:cNvPr id="13" name="AutoShape 13"/>
          <p:cNvSpPr/>
          <p:nvPr/>
        </p:nvSpPr>
        <p:spPr>
          <a:xfrm>
            <a:off x="1973228" y="3377795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73228" y="2358697"/>
            <a:ext cx="5839318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>
                <a:solidFill>
                  <a:srgbClr val="E4F32A"/>
                </a:solidFill>
                <a:latin typeface="Inter"/>
                <a:ea typeface="Inter"/>
                <a:cs typeface="Inter"/>
                <a:sym typeface="Inter"/>
              </a:rPr>
              <a:t>Introducción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73228" y="4388055"/>
            <a:ext cx="6638030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Tu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proyecto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merece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llegar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todos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los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públicos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solo la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puede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conseguirlo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Derriba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barreras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lingüísticas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culturales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con la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ayuda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un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profesional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para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asegurarte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que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tu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mensaje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se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transmite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con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precisión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499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claridad</a:t>
            </a:r>
            <a:r>
              <a:rPr lang="en-US" sz="2499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</a:t>
            </a:r>
            <a:r>
              <a:rPr lang="en-US" sz="2499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el </a:t>
            </a:r>
            <a:r>
              <a:rPr lang="en-US" sz="2499" dirty="0" err="1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idioma</a:t>
            </a:r>
            <a:r>
              <a:rPr lang="en-US" sz="2499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499" dirty="0" err="1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tu</a:t>
            </a:r>
            <a:r>
              <a:rPr lang="en-US" sz="2499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499" dirty="0" err="1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audiencia</a:t>
            </a:r>
            <a:r>
              <a:rPr lang="en-US" sz="2499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  <a:endParaRPr lang="en-US" sz="2499" dirty="0">
              <a:solidFill>
                <a:srgbClr val="E4F32A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981527" y="6867609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2858" y="7020009"/>
            <a:ext cx="3939077" cy="169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Acerca</a:t>
            </a:r>
          </a:p>
          <a:p>
            <a:pPr algn="l">
              <a:lnSpc>
                <a:spcPts val="6660"/>
              </a:lnSpc>
            </a:pPr>
            <a:r>
              <a:rPr lang="en-US" sz="6000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de mí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49434" y="6534234"/>
            <a:ext cx="4897436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Soy licenciada en Traducción e Interpretación por la Universidad de Alicante (España) y tengo un Máster en Traducción Científica y Técnica de la Universidad Pompeu Fabra (Barcelona, España). También he completado con éxito cursos de traducción económica, financiera y jurídica.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819546" y="5921012"/>
            <a:ext cx="2378606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Formación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68344" y="6503932"/>
            <a:ext cx="7323455" cy="321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5"/>
              </a:lnSpc>
              <a:spcBef>
                <a:spcPct val="0"/>
              </a:spcBef>
            </a:pP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Comencé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mi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carrera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traduciendo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plantilla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los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dos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años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decidí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dar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el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salto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montarme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por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mi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cuenta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Fue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una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decisión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la que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sigo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estando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muy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orgullosa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20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años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después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Trabajar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autónoma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me ha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abierto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la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puerta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oportunidades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increíbles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complementarias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a la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dar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clases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herramientas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informáticas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para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traductores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escribir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artículos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revisar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libros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Trabajar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por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cuenta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propia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me ha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permitido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crecer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profesionalmente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llevar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cabo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proyectos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que me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apasionan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 Toda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esta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experiencia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enriquece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mi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perspectiva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la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profesión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aporta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valor a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mis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854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  <a:r>
              <a:rPr lang="en-US" sz="1854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25071" y="5921012"/>
            <a:ext cx="2378606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Experiencia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28700" y="1642864"/>
            <a:ext cx="4483243" cy="4443884"/>
            <a:chOff x="0" y="0"/>
            <a:chExt cx="1449971" cy="143724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49971" cy="1437242"/>
            </a:xfrm>
            <a:custGeom>
              <a:avLst/>
              <a:gdLst/>
              <a:ahLst/>
              <a:cxnLst/>
              <a:rect l="l" t="t" r="r" b="b"/>
              <a:pathLst>
                <a:path w="1449971" h="1437242">
                  <a:moveTo>
                    <a:pt x="724986" y="0"/>
                  </a:moveTo>
                  <a:cubicBezTo>
                    <a:pt x="324587" y="0"/>
                    <a:pt x="0" y="321738"/>
                    <a:pt x="0" y="718621"/>
                  </a:cubicBezTo>
                  <a:cubicBezTo>
                    <a:pt x="0" y="1115504"/>
                    <a:pt x="324587" y="1437242"/>
                    <a:pt x="724986" y="1437242"/>
                  </a:cubicBezTo>
                  <a:cubicBezTo>
                    <a:pt x="1125384" y="1437242"/>
                    <a:pt x="1449971" y="1115504"/>
                    <a:pt x="1449971" y="718621"/>
                  </a:cubicBezTo>
                  <a:cubicBezTo>
                    <a:pt x="1449971" y="321738"/>
                    <a:pt x="1125384" y="0"/>
                    <a:pt x="724986" y="0"/>
                  </a:cubicBezTo>
                  <a:close/>
                </a:path>
              </a:pathLst>
            </a:custGeom>
            <a:solidFill>
              <a:srgbClr val="50CFB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35935" y="115691"/>
              <a:ext cx="1178102" cy="118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528943" y="1642864"/>
            <a:ext cx="4483243" cy="4443884"/>
            <a:chOff x="0" y="0"/>
            <a:chExt cx="1449971" cy="143724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49971" cy="1437242"/>
            </a:xfrm>
            <a:custGeom>
              <a:avLst/>
              <a:gdLst/>
              <a:ahLst/>
              <a:cxnLst/>
              <a:rect l="l" t="t" r="r" b="b"/>
              <a:pathLst>
                <a:path w="1449971" h="1437242">
                  <a:moveTo>
                    <a:pt x="724986" y="0"/>
                  </a:moveTo>
                  <a:cubicBezTo>
                    <a:pt x="324587" y="0"/>
                    <a:pt x="0" y="321738"/>
                    <a:pt x="0" y="718621"/>
                  </a:cubicBezTo>
                  <a:cubicBezTo>
                    <a:pt x="0" y="1115504"/>
                    <a:pt x="324587" y="1437242"/>
                    <a:pt x="724986" y="1437242"/>
                  </a:cubicBezTo>
                  <a:cubicBezTo>
                    <a:pt x="1125384" y="1437242"/>
                    <a:pt x="1449971" y="1115504"/>
                    <a:pt x="1449971" y="718621"/>
                  </a:cubicBezTo>
                  <a:cubicBezTo>
                    <a:pt x="1449971" y="321738"/>
                    <a:pt x="1125384" y="0"/>
                    <a:pt x="724986" y="0"/>
                  </a:cubicBezTo>
                  <a:close/>
                </a:path>
              </a:pathLst>
            </a:custGeom>
            <a:solidFill>
              <a:srgbClr val="50CFB5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35935" y="115691"/>
              <a:ext cx="1178102" cy="118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603676" y="1642864"/>
            <a:ext cx="4483243" cy="4443884"/>
            <a:chOff x="0" y="0"/>
            <a:chExt cx="1449971" cy="143724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449971" cy="1437242"/>
            </a:xfrm>
            <a:custGeom>
              <a:avLst/>
              <a:gdLst/>
              <a:ahLst/>
              <a:cxnLst/>
              <a:rect l="l" t="t" r="r" b="b"/>
              <a:pathLst>
                <a:path w="1449971" h="1437242">
                  <a:moveTo>
                    <a:pt x="724986" y="0"/>
                  </a:moveTo>
                  <a:cubicBezTo>
                    <a:pt x="324587" y="0"/>
                    <a:pt x="0" y="321738"/>
                    <a:pt x="0" y="718621"/>
                  </a:cubicBezTo>
                  <a:cubicBezTo>
                    <a:pt x="0" y="1115504"/>
                    <a:pt x="324587" y="1437242"/>
                    <a:pt x="724986" y="1437242"/>
                  </a:cubicBezTo>
                  <a:cubicBezTo>
                    <a:pt x="1125384" y="1437242"/>
                    <a:pt x="1449971" y="1115504"/>
                    <a:pt x="1449971" y="718621"/>
                  </a:cubicBezTo>
                  <a:cubicBezTo>
                    <a:pt x="1449971" y="321738"/>
                    <a:pt x="1125384" y="0"/>
                    <a:pt x="724986" y="0"/>
                  </a:cubicBezTo>
                  <a:close/>
                </a:path>
              </a:pathLst>
            </a:custGeom>
            <a:solidFill>
              <a:srgbClr val="50CFB5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35935" y="115691"/>
              <a:ext cx="1178102" cy="11868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028700" y="2836106"/>
            <a:ext cx="448324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E4F32A"/>
                </a:solidFill>
                <a:latin typeface="Canva Sans"/>
                <a:ea typeface="Canva Sans"/>
                <a:cs typeface="Canva Sans"/>
                <a:sym typeface="Canva Sans"/>
              </a:rPr>
              <a:t>APRENDER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603676" y="2836106"/>
            <a:ext cx="448324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E4F32A"/>
                </a:solidFill>
                <a:latin typeface="Canva Sans"/>
                <a:ea typeface="Canva Sans"/>
                <a:cs typeface="Canva Sans"/>
                <a:sym typeface="Canva Sans"/>
              </a:rPr>
              <a:t>DOMINAR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528943" y="2836106"/>
            <a:ext cx="448324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E4F32A"/>
                </a:solidFill>
                <a:latin typeface="Canva Sans"/>
                <a:ea typeface="Canva Sans"/>
                <a:cs typeface="Canva Sans"/>
                <a:sym typeface="Canva Sans"/>
              </a:rPr>
              <a:t>AMPLIAR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7804" y="3922193"/>
            <a:ext cx="4245034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Crear una base sólida con estudios universitarios y pasión por los idiomas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714216" y="3922193"/>
            <a:ext cx="4059761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Ganar experiencia traduciendo en plantilla y ampliar conocimientos mediante la formación continua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932099" y="3826706"/>
            <a:ext cx="3826396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Crear mi propio negocio y crecer profesionalmente mediante el reciclaje continuo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04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14138" y="1028700"/>
            <a:ext cx="4890963" cy="8229600"/>
            <a:chOff x="0" y="0"/>
            <a:chExt cx="6521284" cy="1097280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/>
            <a:srcRect l="30201" r="30201"/>
            <a:stretch>
              <a:fillRect/>
            </a:stretch>
          </p:blipFill>
          <p:spPr>
            <a:xfrm>
              <a:off x="0" y="0"/>
              <a:ext cx="6521284" cy="10972800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3682341" y="3719971"/>
            <a:ext cx="3572780" cy="4989181"/>
            <a:chOff x="0" y="0"/>
            <a:chExt cx="4763706" cy="6652241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 t="3481" b="3481"/>
            <a:stretch>
              <a:fillRect/>
            </a:stretch>
          </p:blipFill>
          <p:spPr>
            <a:xfrm>
              <a:off x="0" y="0"/>
              <a:ext cx="4763706" cy="6652241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8653335" y="2173908"/>
            <a:ext cx="8265968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Especializaciones</a:t>
            </a:r>
          </a:p>
        </p:txBody>
      </p:sp>
      <p:sp>
        <p:nvSpPr>
          <p:cNvPr id="22" name="AutoShape 22"/>
          <p:cNvSpPr/>
          <p:nvPr/>
        </p:nvSpPr>
        <p:spPr>
          <a:xfrm>
            <a:off x="11318881" y="3429174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9932297" y="3781599"/>
            <a:ext cx="7360819" cy="208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5"/>
              </a:lnSpc>
            </a:pPr>
            <a:r>
              <a:rPr lang="en-US" sz="2325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Empresa</a:t>
            </a:r>
            <a:r>
              <a:rPr lang="en-US" sz="2325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y </a:t>
            </a:r>
            <a:r>
              <a:rPr lang="en-US" sz="2325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finanzas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25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(+900 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55"/>
              </a:lnSpc>
              <a:spcBef>
                <a:spcPct val="0"/>
              </a:spcBef>
            </a:pP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Experiencia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la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estados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financieros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comunidados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prensa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comunicaciones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internas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e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informes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inversiones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con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precisión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cada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25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detalle</a:t>
            </a:r>
            <a:r>
              <a:rPr lang="en-US" sz="2325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96636" y="3734398"/>
            <a:ext cx="1113397" cy="827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01.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915525" y="6346807"/>
            <a:ext cx="6846193" cy="207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313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Legal</a:t>
            </a:r>
            <a:r>
              <a:rPr lang="en-US" sz="2313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13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(+800 </a:t>
            </a:r>
            <a:r>
              <a:rPr lang="en-US" sz="2313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62"/>
              </a:lnSpc>
              <a:spcBef>
                <a:spcPct val="0"/>
              </a:spcBef>
            </a:pP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Especializada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documentos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legales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como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contratos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acuerdos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estatutos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actas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constitución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etc., con especial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atención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a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corrección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terminología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legal.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30603" y="6113483"/>
            <a:ext cx="1113397" cy="827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02.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889746" y="3794150"/>
            <a:ext cx="3602053" cy="2327541"/>
            <a:chOff x="0" y="0"/>
            <a:chExt cx="4802738" cy="310338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t="1506" b="1506"/>
            <a:stretch>
              <a:fillRect/>
            </a:stretch>
          </p:blipFill>
          <p:spPr>
            <a:xfrm>
              <a:off x="0" y="0"/>
              <a:ext cx="4802738" cy="310338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3889746" y="6244250"/>
            <a:ext cx="3625210" cy="2790363"/>
            <a:chOff x="0" y="0"/>
            <a:chExt cx="4833613" cy="372048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l="6720" r="6720"/>
            <a:stretch>
              <a:fillRect/>
            </a:stretch>
          </p:blipFill>
          <p:spPr>
            <a:xfrm>
              <a:off x="0" y="0"/>
              <a:ext cx="4833613" cy="3720484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0417489" y="3794150"/>
            <a:ext cx="3472256" cy="2389120"/>
            <a:chOff x="0" y="0"/>
            <a:chExt cx="4629675" cy="3185494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l="1584" r="1584"/>
            <a:stretch>
              <a:fillRect/>
            </a:stretch>
          </p:blipFill>
          <p:spPr>
            <a:xfrm>
              <a:off x="0" y="0"/>
              <a:ext cx="4629675" cy="3185494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0417489" y="6244250"/>
            <a:ext cx="3472256" cy="2790363"/>
            <a:chOff x="0" y="0"/>
            <a:chExt cx="4629675" cy="372048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l="15001" r="15001"/>
            <a:stretch>
              <a:fillRect/>
            </a:stretch>
          </p:blipFill>
          <p:spPr>
            <a:xfrm>
              <a:off x="0" y="0"/>
              <a:ext cx="4629675" cy="3720484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2858" y="1665950"/>
            <a:ext cx="7826360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Especializaciones</a:t>
            </a:r>
          </a:p>
        </p:txBody>
      </p:sp>
      <p:sp>
        <p:nvSpPr>
          <p:cNvPr id="26" name="AutoShape 26"/>
          <p:cNvSpPr/>
          <p:nvPr/>
        </p:nvSpPr>
        <p:spPr>
          <a:xfrm>
            <a:off x="1973228" y="3124255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1416787" y="3245395"/>
            <a:ext cx="7447061" cy="208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2"/>
              </a:lnSpc>
            </a:pP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Ingeniería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(+750 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62"/>
              </a:lnSpc>
              <a:spcBef>
                <a:spcPct val="0"/>
              </a:spcBef>
            </a:pP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manuales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técnicos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SOP,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informes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técnicos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especificaciones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productos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diversos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sectores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como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el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aeroespacial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defensa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aviones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comerciales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5202" y="3337267"/>
            <a:ext cx="1113397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03.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16787" y="5407066"/>
            <a:ext cx="7178297" cy="16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2"/>
              </a:lnSpc>
            </a:pP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Software, TI,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localización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(+800 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62"/>
              </a:lnSpc>
              <a:spcBef>
                <a:spcPct val="0"/>
              </a:spcBef>
            </a:pP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Manuales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software,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documentación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técnica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proyectos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localización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garantizando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correcta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adaptación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nuestro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mercado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idioma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5202" y="5355229"/>
            <a:ext cx="1113397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04.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16787" y="7271934"/>
            <a:ext cx="7365249" cy="251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2"/>
              </a:lnSpc>
            </a:pP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Farmacia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productos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sanitarios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medicina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ciencias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(+800 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62"/>
              </a:lnSpc>
              <a:spcBef>
                <a:spcPct val="0"/>
              </a:spcBef>
            </a:pP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Experiencia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artículos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científicos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ensayos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protocolos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IFU,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autorizaciones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comercialización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manuales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equipos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médicos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publicaciones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científicas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con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máxima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precisión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5202" y="7126246"/>
            <a:ext cx="1113397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05.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25124" y="3124255"/>
            <a:ext cx="3372706" cy="3058514"/>
            <a:chOff x="0" y="0"/>
            <a:chExt cx="4496941" cy="40780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l="18985" r="18985"/>
            <a:stretch>
              <a:fillRect/>
            </a:stretch>
          </p:blipFill>
          <p:spPr>
            <a:xfrm>
              <a:off x="0" y="0"/>
              <a:ext cx="4496941" cy="4078019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4344968" y="6182769"/>
            <a:ext cx="3452862" cy="3040335"/>
            <a:chOff x="0" y="0"/>
            <a:chExt cx="4603816" cy="405378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t="5973" b="5973"/>
            <a:stretch>
              <a:fillRect/>
            </a:stretch>
          </p:blipFill>
          <p:spPr>
            <a:xfrm>
              <a:off x="0" y="0"/>
              <a:ext cx="4603816" cy="4053780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1103758" y="3124255"/>
            <a:ext cx="3193199" cy="3058514"/>
            <a:chOff x="0" y="0"/>
            <a:chExt cx="4257599" cy="4078019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l="15220" r="15220"/>
            <a:stretch>
              <a:fillRect/>
            </a:stretch>
          </p:blipFill>
          <p:spPr>
            <a:xfrm>
              <a:off x="0" y="0"/>
              <a:ext cx="4257599" cy="4078019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11111690" y="6237374"/>
            <a:ext cx="3185266" cy="2985731"/>
            <a:chOff x="0" y="0"/>
            <a:chExt cx="4247022" cy="3980974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l="19995" r="19995"/>
            <a:stretch>
              <a:fillRect/>
            </a:stretch>
          </p:blipFill>
          <p:spPr>
            <a:xfrm>
              <a:off x="0" y="0"/>
              <a:ext cx="4247022" cy="3980974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2858" y="2100758"/>
            <a:ext cx="8168837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Especializaciones</a:t>
            </a:r>
          </a:p>
        </p:txBody>
      </p:sp>
      <p:sp>
        <p:nvSpPr>
          <p:cNvPr id="26" name="AutoShape 26"/>
          <p:cNvSpPr/>
          <p:nvPr/>
        </p:nvSpPr>
        <p:spPr>
          <a:xfrm>
            <a:off x="1973228" y="3124255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1676255" y="3314965"/>
            <a:ext cx="8010209" cy="208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2"/>
              </a:lnSpc>
            </a:pP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Educación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formación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humanidades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arte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(+600 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62"/>
              </a:lnSpc>
              <a:spcBef>
                <a:spcPct val="0"/>
              </a:spcBef>
            </a:pP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contenidos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educativos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materiales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formación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publicaciones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arte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cultura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adaptados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diversos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sectores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académicos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creativos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turísticos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39033" y="3276865"/>
            <a:ext cx="1113397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06.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77199" y="7717810"/>
            <a:ext cx="7789622" cy="208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2"/>
              </a:lnSpc>
            </a:pP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Instituciones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y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organismos</a:t>
            </a: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oficiales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(+120 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62"/>
              </a:lnSpc>
              <a:spcBef>
                <a:spcPct val="0"/>
              </a:spcBef>
            </a:pP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documentos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para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organizaciones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gubernamentales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ONG,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como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informes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comunicados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oficiales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reglamentos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72002" y="5409332"/>
            <a:ext cx="1113397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07.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2002" y="7726951"/>
            <a:ext cx="1113397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08.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76255" y="5447432"/>
            <a:ext cx="7790566" cy="2087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2"/>
              </a:lnSpc>
            </a:pPr>
            <a:r>
              <a:rPr lang="en-US" sz="2330" b="1" dirty="0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Marketing y </a:t>
            </a:r>
            <a:r>
              <a:rPr lang="en-US" sz="2330" b="1" dirty="0" err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publicidad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smtClean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(+400 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000 palabras)</a:t>
            </a:r>
          </a:p>
          <a:p>
            <a:pPr algn="l">
              <a:lnSpc>
                <a:spcPts val="3262"/>
              </a:lnSpc>
              <a:spcBef>
                <a:spcPct val="0"/>
              </a:spcBef>
            </a:pP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Traducción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estrategias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marketing,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campañas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publicitarias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materiales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promocionales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con un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enfoque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creativo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para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captar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atención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 de la </a:t>
            </a:r>
            <a:r>
              <a:rPr lang="en-US" sz="2330" dirty="0" err="1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audiencia</a:t>
            </a:r>
            <a:r>
              <a:rPr lang="en-US" sz="2330" dirty="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8442964" y="2933755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640669" y="1841961"/>
            <a:ext cx="4545225" cy="6356958"/>
          </a:xfrm>
          <a:custGeom>
            <a:avLst/>
            <a:gdLst/>
            <a:ahLst/>
            <a:cxnLst/>
            <a:rect l="l" t="t" r="r" b="b"/>
            <a:pathLst>
              <a:path w="4545225" h="6356958">
                <a:moveTo>
                  <a:pt x="0" y="0"/>
                </a:moveTo>
                <a:lnTo>
                  <a:pt x="4545225" y="0"/>
                </a:lnTo>
                <a:lnTo>
                  <a:pt x="4545225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80746" y="4750032"/>
            <a:ext cx="4063254" cy="5431825"/>
          </a:xfrm>
          <a:custGeom>
            <a:avLst/>
            <a:gdLst/>
            <a:ahLst/>
            <a:cxnLst/>
            <a:rect l="l" t="t" r="r" b="b"/>
            <a:pathLst>
              <a:path w="4063254" h="5431825">
                <a:moveTo>
                  <a:pt x="0" y="0"/>
                </a:moveTo>
                <a:lnTo>
                  <a:pt x="4063254" y="0"/>
                </a:lnTo>
                <a:lnTo>
                  <a:pt x="4063254" y="5431825"/>
                </a:lnTo>
                <a:lnTo>
                  <a:pt x="0" y="5431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17" t="-988" b="-596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700" y="1511631"/>
            <a:ext cx="2736079" cy="3716237"/>
          </a:xfrm>
          <a:custGeom>
            <a:avLst/>
            <a:gdLst/>
            <a:ahLst/>
            <a:cxnLst/>
            <a:rect l="l" t="t" r="r" b="b"/>
            <a:pathLst>
              <a:path w="2736079" h="3716237">
                <a:moveTo>
                  <a:pt x="0" y="0"/>
                </a:moveTo>
                <a:lnTo>
                  <a:pt x="2736080" y="0"/>
                </a:lnTo>
                <a:lnTo>
                  <a:pt x="2736080" y="3716237"/>
                </a:lnTo>
                <a:lnTo>
                  <a:pt x="0" y="3716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41160" y="1511631"/>
            <a:ext cx="3555519" cy="4040363"/>
          </a:xfrm>
          <a:custGeom>
            <a:avLst/>
            <a:gdLst/>
            <a:ahLst/>
            <a:cxnLst/>
            <a:rect l="l" t="t" r="r" b="b"/>
            <a:pathLst>
              <a:path w="3555519" h="4040363">
                <a:moveTo>
                  <a:pt x="0" y="0"/>
                </a:moveTo>
                <a:lnTo>
                  <a:pt x="3555519" y="0"/>
                </a:lnTo>
                <a:lnTo>
                  <a:pt x="3555519" y="4040363"/>
                </a:lnTo>
                <a:lnTo>
                  <a:pt x="0" y="40403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40331" y="5448549"/>
            <a:ext cx="3252898" cy="4557475"/>
          </a:xfrm>
          <a:custGeom>
            <a:avLst/>
            <a:gdLst/>
            <a:ahLst/>
            <a:cxnLst/>
            <a:rect l="l" t="t" r="r" b="b"/>
            <a:pathLst>
              <a:path w="3252898" h="4557475">
                <a:moveTo>
                  <a:pt x="0" y="0"/>
                </a:moveTo>
                <a:lnTo>
                  <a:pt x="3252898" y="0"/>
                </a:lnTo>
                <a:lnTo>
                  <a:pt x="3252898" y="4557475"/>
                </a:lnTo>
                <a:lnTo>
                  <a:pt x="0" y="4557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061237" y="1939740"/>
            <a:ext cx="4460781" cy="5620584"/>
          </a:xfrm>
          <a:custGeom>
            <a:avLst/>
            <a:gdLst/>
            <a:ahLst/>
            <a:cxnLst/>
            <a:rect l="l" t="t" r="r" b="b"/>
            <a:pathLst>
              <a:path w="4460781" h="5620584">
                <a:moveTo>
                  <a:pt x="0" y="0"/>
                </a:moveTo>
                <a:lnTo>
                  <a:pt x="4460781" y="0"/>
                </a:lnTo>
                <a:lnTo>
                  <a:pt x="4460781" y="5620584"/>
                </a:lnTo>
                <a:lnTo>
                  <a:pt x="0" y="56205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096578" y="4828260"/>
            <a:ext cx="3637432" cy="5281209"/>
          </a:xfrm>
          <a:custGeom>
            <a:avLst/>
            <a:gdLst/>
            <a:ahLst/>
            <a:cxnLst/>
            <a:rect l="l" t="t" r="r" b="b"/>
            <a:pathLst>
              <a:path w="3637432" h="5281209">
                <a:moveTo>
                  <a:pt x="0" y="0"/>
                </a:moveTo>
                <a:lnTo>
                  <a:pt x="3637432" y="0"/>
                </a:lnTo>
                <a:lnTo>
                  <a:pt x="3637432" y="5281209"/>
                </a:lnTo>
                <a:lnTo>
                  <a:pt x="0" y="52812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73046" y="-185724"/>
            <a:ext cx="10639170" cy="169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</a:pPr>
            <a:endParaRPr/>
          </a:p>
          <a:p>
            <a:pPr algn="ctr">
              <a:lnSpc>
                <a:spcPts val="6660"/>
              </a:lnSpc>
            </a:pPr>
            <a:r>
              <a:rPr lang="en-US" sz="6000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Libros traducidos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928648" y="7235772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13522018" y="1149568"/>
            <a:ext cx="4499871" cy="5341094"/>
          </a:xfrm>
          <a:custGeom>
            <a:avLst/>
            <a:gdLst/>
            <a:ahLst/>
            <a:cxnLst/>
            <a:rect l="l" t="t" r="r" b="b"/>
            <a:pathLst>
              <a:path w="4499871" h="5341094">
                <a:moveTo>
                  <a:pt x="0" y="0"/>
                </a:moveTo>
                <a:lnTo>
                  <a:pt x="4499871" y="0"/>
                </a:lnTo>
                <a:lnTo>
                  <a:pt x="4499871" y="5341093"/>
                </a:lnTo>
                <a:lnTo>
                  <a:pt x="0" y="5341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295808" y="1028700"/>
            <a:ext cx="3848192" cy="4657418"/>
          </a:xfrm>
          <a:custGeom>
            <a:avLst/>
            <a:gdLst/>
            <a:ahLst/>
            <a:cxnLst/>
            <a:rect l="l" t="t" r="r" b="b"/>
            <a:pathLst>
              <a:path w="3848192" h="4657418">
                <a:moveTo>
                  <a:pt x="0" y="0"/>
                </a:moveTo>
                <a:lnTo>
                  <a:pt x="3848192" y="0"/>
                </a:lnTo>
                <a:lnTo>
                  <a:pt x="3848192" y="4657418"/>
                </a:lnTo>
                <a:lnTo>
                  <a:pt x="0" y="4657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9925" y="1028700"/>
            <a:ext cx="4087258" cy="4844158"/>
          </a:xfrm>
          <a:custGeom>
            <a:avLst/>
            <a:gdLst/>
            <a:ahLst/>
            <a:cxnLst/>
            <a:rect l="l" t="t" r="r" b="b"/>
            <a:pathLst>
              <a:path w="4087258" h="4844158">
                <a:moveTo>
                  <a:pt x="0" y="0"/>
                </a:moveTo>
                <a:lnTo>
                  <a:pt x="4087258" y="0"/>
                </a:lnTo>
                <a:lnTo>
                  <a:pt x="4087258" y="4844158"/>
                </a:lnTo>
                <a:lnTo>
                  <a:pt x="0" y="48441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026922" y="5872858"/>
            <a:ext cx="3378363" cy="4132066"/>
          </a:xfrm>
          <a:custGeom>
            <a:avLst/>
            <a:gdLst/>
            <a:ahLst/>
            <a:cxnLst/>
            <a:rect l="l" t="t" r="r" b="b"/>
            <a:pathLst>
              <a:path w="3378363" h="4132066">
                <a:moveTo>
                  <a:pt x="0" y="0"/>
                </a:moveTo>
                <a:lnTo>
                  <a:pt x="3378363" y="0"/>
                </a:lnTo>
                <a:lnTo>
                  <a:pt x="3378363" y="4132066"/>
                </a:lnTo>
                <a:lnTo>
                  <a:pt x="0" y="41320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768955" y="5501413"/>
            <a:ext cx="3536909" cy="4576002"/>
          </a:xfrm>
          <a:custGeom>
            <a:avLst/>
            <a:gdLst/>
            <a:ahLst/>
            <a:cxnLst/>
            <a:rect l="l" t="t" r="r" b="b"/>
            <a:pathLst>
              <a:path w="3536909" h="4576002">
                <a:moveTo>
                  <a:pt x="0" y="0"/>
                </a:moveTo>
                <a:lnTo>
                  <a:pt x="3536909" y="0"/>
                </a:lnTo>
                <a:lnTo>
                  <a:pt x="3536909" y="4576002"/>
                </a:lnTo>
                <a:lnTo>
                  <a:pt x="0" y="45760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10" r="-4010" b="-106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445542" y="6064691"/>
            <a:ext cx="2590815" cy="3193609"/>
          </a:xfrm>
          <a:custGeom>
            <a:avLst/>
            <a:gdLst/>
            <a:ahLst/>
            <a:cxnLst/>
            <a:rect l="l" t="t" r="r" b="b"/>
            <a:pathLst>
              <a:path w="2590815" h="3193609">
                <a:moveTo>
                  <a:pt x="0" y="0"/>
                </a:moveTo>
                <a:lnTo>
                  <a:pt x="2590815" y="0"/>
                </a:lnTo>
                <a:lnTo>
                  <a:pt x="2590815" y="3193609"/>
                </a:lnTo>
                <a:lnTo>
                  <a:pt x="0" y="31936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584121" y="5538956"/>
            <a:ext cx="3843842" cy="4576002"/>
          </a:xfrm>
          <a:custGeom>
            <a:avLst/>
            <a:gdLst/>
            <a:ahLst/>
            <a:cxnLst/>
            <a:rect l="l" t="t" r="r" b="b"/>
            <a:pathLst>
              <a:path w="3843842" h="4576002">
                <a:moveTo>
                  <a:pt x="0" y="0"/>
                </a:moveTo>
                <a:lnTo>
                  <a:pt x="3843841" y="0"/>
                </a:lnTo>
                <a:lnTo>
                  <a:pt x="3843841" y="4576002"/>
                </a:lnTo>
                <a:lnTo>
                  <a:pt x="0" y="45760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399164" y="1149568"/>
            <a:ext cx="3867689" cy="4153223"/>
          </a:xfrm>
          <a:custGeom>
            <a:avLst/>
            <a:gdLst/>
            <a:ahLst/>
            <a:cxnLst/>
            <a:rect l="l" t="t" r="r" b="b"/>
            <a:pathLst>
              <a:path w="3867689" h="4153223">
                <a:moveTo>
                  <a:pt x="0" y="0"/>
                </a:moveTo>
                <a:lnTo>
                  <a:pt x="3867689" y="0"/>
                </a:lnTo>
                <a:lnTo>
                  <a:pt x="3867689" y="4153223"/>
                </a:lnTo>
                <a:lnTo>
                  <a:pt x="0" y="41532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086919" y="961443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08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09997" y="6648226"/>
            <a:ext cx="4147935" cy="2083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02"/>
              </a:lnSpc>
            </a:pPr>
            <a:r>
              <a:rPr lang="en-US" sz="7299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Más libros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D2D2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93116" y="453800"/>
            <a:ext cx="397367" cy="28996"/>
            <a:chOff x="0" y="0"/>
            <a:chExt cx="128243" cy="9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93116" y="545903"/>
            <a:ext cx="397367" cy="28996"/>
            <a:chOff x="0" y="0"/>
            <a:chExt cx="128243" cy="93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243" cy="9358"/>
            </a:xfrm>
            <a:custGeom>
              <a:avLst/>
              <a:gdLst/>
              <a:ahLst/>
              <a:cxnLst/>
              <a:rect l="l" t="t" r="r" b="b"/>
              <a:pathLst>
                <a:path w="128243" h="9358">
                  <a:moveTo>
                    <a:pt x="0" y="0"/>
                  </a:moveTo>
                  <a:lnTo>
                    <a:pt x="128243" y="0"/>
                  </a:lnTo>
                  <a:lnTo>
                    <a:pt x="128243" y="935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243" cy="474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0773095" y="3575442"/>
            <a:ext cx="140207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3719773" y="4001744"/>
            <a:ext cx="7053322" cy="2283513"/>
          </a:xfrm>
          <a:custGeom>
            <a:avLst/>
            <a:gdLst/>
            <a:ahLst/>
            <a:cxnLst/>
            <a:rect l="l" t="t" r="r" b="b"/>
            <a:pathLst>
              <a:path w="7053322" h="2283513">
                <a:moveTo>
                  <a:pt x="0" y="0"/>
                </a:moveTo>
                <a:lnTo>
                  <a:pt x="7053322" y="0"/>
                </a:lnTo>
                <a:lnTo>
                  <a:pt x="7053322" y="2283512"/>
                </a:lnTo>
                <a:lnTo>
                  <a:pt x="0" y="2283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870214" y="6836514"/>
            <a:ext cx="6613082" cy="2975887"/>
          </a:xfrm>
          <a:custGeom>
            <a:avLst/>
            <a:gdLst/>
            <a:ahLst/>
            <a:cxnLst/>
            <a:rect l="l" t="t" r="r" b="b"/>
            <a:pathLst>
              <a:path w="6613082" h="2975887">
                <a:moveTo>
                  <a:pt x="0" y="0"/>
                </a:moveTo>
                <a:lnTo>
                  <a:pt x="6613083" y="0"/>
                </a:lnTo>
                <a:lnTo>
                  <a:pt x="6613083" y="2975887"/>
                </a:lnTo>
                <a:lnTo>
                  <a:pt x="0" y="29758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58003" y="2257524"/>
            <a:ext cx="9732479" cy="2502018"/>
          </a:xfrm>
          <a:custGeom>
            <a:avLst/>
            <a:gdLst/>
            <a:ahLst/>
            <a:cxnLst/>
            <a:rect l="l" t="t" r="r" b="b"/>
            <a:pathLst>
              <a:path w="9732479" h="2502018">
                <a:moveTo>
                  <a:pt x="0" y="0"/>
                </a:moveTo>
                <a:lnTo>
                  <a:pt x="9732479" y="0"/>
                </a:lnTo>
                <a:lnTo>
                  <a:pt x="9732479" y="2502018"/>
                </a:lnTo>
                <a:lnTo>
                  <a:pt x="0" y="25020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772" r="-10841" b="-1861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58003" y="5233189"/>
            <a:ext cx="6119784" cy="4400291"/>
          </a:xfrm>
          <a:custGeom>
            <a:avLst/>
            <a:gdLst/>
            <a:ahLst/>
            <a:cxnLst/>
            <a:rect l="l" t="t" r="r" b="b"/>
            <a:pathLst>
              <a:path w="6119784" h="4400291">
                <a:moveTo>
                  <a:pt x="0" y="0"/>
                </a:moveTo>
                <a:lnTo>
                  <a:pt x="6119784" y="0"/>
                </a:lnTo>
                <a:lnTo>
                  <a:pt x="6119784" y="4400291"/>
                </a:lnTo>
                <a:lnTo>
                  <a:pt x="0" y="44002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06" r="-27886" b="-2335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655" y="1576837"/>
            <a:ext cx="3699118" cy="5507269"/>
          </a:xfrm>
          <a:custGeom>
            <a:avLst/>
            <a:gdLst/>
            <a:ahLst/>
            <a:cxnLst/>
            <a:rect l="l" t="t" r="r" b="b"/>
            <a:pathLst>
              <a:path w="3699118" h="5507269">
                <a:moveTo>
                  <a:pt x="0" y="0"/>
                </a:moveTo>
                <a:lnTo>
                  <a:pt x="3699118" y="0"/>
                </a:lnTo>
                <a:lnTo>
                  <a:pt x="3699118" y="5507269"/>
                </a:lnTo>
                <a:lnTo>
                  <a:pt x="0" y="5507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85046" y="4305473"/>
            <a:ext cx="3620843" cy="5557265"/>
          </a:xfrm>
          <a:custGeom>
            <a:avLst/>
            <a:gdLst/>
            <a:ahLst/>
            <a:cxnLst/>
            <a:rect l="l" t="t" r="r" b="b"/>
            <a:pathLst>
              <a:path w="3620843" h="5557265">
                <a:moveTo>
                  <a:pt x="0" y="0"/>
                </a:moveTo>
                <a:lnTo>
                  <a:pt x="3620843" y="0"/>
                </a:lnTo>
                <a:lnTo>
                  <a:pt x="3620843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62858" y="405840"/>
            <a:ext cx="282074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Inma González Cerezo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940842" y="405840"/>
            <a:ext cx="9784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Contacto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385046" y="405840"/>
            <a:ext cx="106049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Acerca de mí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54289" y="405840"/>
            <a:ext cx="735456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Trabajos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98530" y="405840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E4F32A"/>
                </a:solidFill>
                <a:latin typeface="Open Sans 1"/>
                <a:ea typeface="Open Sans 1"/>
                <a:cs typeface="Open Sans 1"/>
                <a:sym typeface="Open Sans 1"/>
              </a:rPr>
              <a:t>Inicio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086919" y="9910363"/>
            <a:ext cx="809760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E4F32A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Pág. | 09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30960" y="1171072"/>
            <a:ext cx="8958786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 b="1">
                <a:solidFill>
                  <a:srgbClr val="E4F32A"/>
                </a:solidFill>
                <a:latin typeface="Inter Bold"/>
                <a:ea typeface="Inter Bold"/>
                <a:cs typeface="Inter Bold"/>
                <a:sym typeface="Inter Bold"/>
              </a:rPr>
              <a:t>Qué opinan mis clientes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749</Words>
  <Application>Microsoft Office PowerPoint</Application>
  <PresentationFormat>Custom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Canva Sans Bold</vt:lpstr>
      <vt:lpstr>Arial</vt:lpstr>
      <vt:lpstr>Calibri</vt:lpstr>
      <vt:lpstr>Open Sans 1</vt:lpstr>
      <vt:lpstr>Canva Sans</vt:lpstr>
      <vt:lpstr>Open Sans 1 Bold</vt:lpstr>
      <vt:lpstr>Inter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Black White Grayscale Portfolio Presentation</dc:title>
  <cp:lastModifiedBy>Microsoft account</cp:lastModifiedBy>
  <cp:revision>3</cp:revision>
  <dcterms:created xsi:type="dcterms:W3CDTF">2006-08-16T00:00:00Z</dcterms:created>
  <dcterms:modified xsi:type="dcterms:W3CDTF">2025-01-13T10:42:53Z</dcterms:modified>
  <dc:identifier>DAGbrjh1HSw</dc:identifier>
</cp:coreProperties>
</file>